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436" r:id="rId1"/>
    <p:sldMasterId id="2147484450" r:id="rId2"/>
    <p:sldMasterId id="2147484452" r:id="rId3"/>
  </p:sldMasterIdLst>
  <p:notesMasterIdLst>
    <p:notesMasterId r:id="rId14"/>
  </p:notesMasterIdLst>
  <p:handoutMasterIdLst>
    <p:handoutMasterId r:id="rId15"/>
  </p:handoutMasterIdLst>
  <p:sldIdLst>
    <p:sldId id="256" r:id="rId4"/>
    <p:sldId id="557" r:id="rId5"/>
    <p:sldId id="559" r:id="rId6"/>
    <p:sldId id="558" r:id="rId7"/>
    <p:sldId id="554" r:id="rId8"/>
    <p:sldId id="553" r:id="rId9"/>
    <p:sldId id="550" r:id="rId10"/>
    <p:sldId id="561" r:id="rId11"/>
    <p:sldId id="560" r:id="rId12"/>
    <p:sldId id="552" r:id="rId13"/>
  </p:sldIdLst>
  <p:sldSz cx="9144000" cy="6858000" type="screen4x3"/>
  <p:notesSz cx="6858000" cy="9144000"/>
  <p:defaultTextStyle>
    <a:defPPr>
      <a:defRPr lang="it-IT"/>
    </a:defPPr>
    <a:lvl1pPr marL="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91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92D050"/>
    <a:srgbClr val="FF7600"/>
    <a:srgbClr val="76D6FF"/>
    <a:srgbClr val="FF9300"/>
    <a:srgbClr val="607D8B"/>
    <a:srgbClr val="9452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7" autoAdjust="0"/>
    <p:restoredTop sz="94803" autoAdjust="0"/>
  </p:normalViewPr>
  <p:slideViewPr>
    <p:cSldViewPr snapToGrid="0" snapToObjects="1">
      <p:cViewPr varScale="1">
        <p:scale>
          <a:sx n="85" d="100"/>
          <a:sy n="85" d="100"/>
        </p:scale>
        <p:origin x="118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54007-042D-B74C-B600-E65703EE92FA}" type="datetime1">
              <a:rPr lang="it-IT" smtClean="0"/>
              <a:pPr/>
              <a:t>22/06/2021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12072-9809-3B43-88E9-4578524D92CD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537329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gif>
</file>

<file path=ppt/media/image2.jpe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C7A6E-8A0F-6045-894B-85D75C45CD11}" type="datetime1">
              <a:rPr lang="it-IT" smtClean="0"/>
              <a:pPr/>
              <a:t>22/06/2021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0F652-032C-1B4C-B2A5-FF8B5B286FDE}" type="slidenum">
              <a:rPr lang="en-GB" smtClean="0"/>
              <a:pPr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8163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1pPr>
    <a:lvl2pPr marL="478928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2pPr>
    <a:lvl3pPr marL="95785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3pPr>
    <a:lvl4pPr marL="1436784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4pPr>
    <a:lvl5pPr marL="1915712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5pPr>
    <a:lvl6pPr marL="2394640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6pPr>
    <a:lvl7pPr marL="2873567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7pPr>
    <a:lvl8pPr marL="3352496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8pPr>
    <a:lvl9pPr marL="3831423" algn="l" defTabSz="478928" rtl="0" eaLnBrk="1" latinLnBrk="0" hangingPunct="1">
      <a:defRPr sz="125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863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65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0F652-032C-1B4C-B2A5-FF8B5B286FD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32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tangolo 18">
            <a:extLst>
              <a:ext uri="{FF2B5EF4-FFF2-40B4-BE49-F238E27FC236}">
                <a16:creationId xmlns:a16="http://schemas.microsoft.com/office/drawing/2014/main" id="{C811A7E1-25D3-5B49-A0EB-0F7EF6FA4C86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2980462"/>
            <a:ext cx="9144001" cy="667512"/>
          </a:xfrm>
          <a:solidFill>
            <a:schemeClr val="bg1">
              <a:lumMod val="95000"/>
            </a:schemeClr>
          </a:solidFill>
          <a:effectLst/>
        </p:spPr>
        <p:txBody>
          <a:bodyPr vert="horz" lIns="130055" tIns="65028" rIns="130055" bIns="65028" rtlCol="0">
            <a:noAutofit/>
            <a:scene3d>
              <a:camera prst="orthographicFront"/>
              <a:lightRig rig="threePt" dir="t"/>
            </a:scene3d>
            <a:sp3d/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6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</a:t>
            </a:r>
            <a:endParaRPr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56FA37-7417-1949-AE60-D0DC0C1E73CC}"/>
              </a:ext>
            </a:extLst>
          </p:cNvPr>
          <p:cNvSpPr txBox="1"/>
          <p:nvPr userDrawn="1"/>
        </p:nvSpPr>
        <p:spPr>
          <a:xfrm>
            <a:off x="0" y="6544344"/>
            <a:ext cx="58834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789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 b="0" i="0" kern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Laboratorio </a:t>
            </a:r>
            <a:r>
              <a:rPr lang="it-IT" sz="16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IoT@UniMiB</a:t>
            </a:r>
            <a:endParaRPr lang="it-IT" sz="1600" b="0" i="0" kern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6" y="430307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55" tIns="65028" rIns="130055" bIns="65028" rtlCol="0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21930" indent="0">
              <a:buNone/>
              <a:defRPr sz="2596"/>
            </a:lvl2pPr>
            <a:lvl3pPr marL="843858" indent="0">
              <a:buNone/>
              <a:defRPr sz="2206"/>
            </a:lvl3pPr>
            <a:lvl4pPr marL="1265788" indent="0">
              <a:buNone/>
              <a:defRPr sz="1817"/>
            </a:lvl4pPr>
            <a:lvl5pPr marL="1687718" indent="0">
              <a:buNone/>
              <a:defRPr sz="1817"/>
            </a:lvl5pPr>
            <a:lvl6pPr marL="2109647" indent="0">
              <a:buNone/>
              <a:defRPr sz="1817"/>
            </a:lvl6pPr>
            <a:lvl7pPr marL="2531576" indent="0">
              <a:buNone/>
              <a:defRPr sz="1817"/>
            </a:lvl7pPr>
            <a:lvl8pPr marL="2953506" indent="0">
              <a:buNone/>
              <a:defRPr sz="1817"/>
            </a:lvl8pPr>
            <a:lvl9pPr marL="3375434" indent="0">
              <a:buNone/>
              <a:defRPr sz="1817"/>
            </a:lvl9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1" y="417513"/>
            <a:ext cx="1600200" cy="5708650"/>
          </a:xfrm>
        </p:spPr>
        <p:txBody>
          <a:bodyPr vert="eaVert"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5" y="417513"/>
            <a:ext cx="6499225" cy="57086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130055" tIns="65028" rIns="130055" bIns="65028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843858" rtl="0" eaLnBrk="1" latinLnBrk="0" hangingPunct="1">
              <a:lnSpc>
                <a:spcPts val="5906"/>
              </a:lnSpc>
              <a:spcBef>
                <a:spcPct val="0"/>
              </a:spcBef>
              <a:buNone/>
              <a:defRPr sz="5516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8"/>
            <a:ext cx="8147304" cy="667512"/>
          </a:xfrm>
        </p:spPr>
        <p:txBody>
          <a:bodyPr vert="horz" lIns="130055" tIns="65028" rIns="130055" bIns="65028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843858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011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55" tIns="65028" rIns="130055" bIns="65028" rtlCol="0" anchor="ctr"/>
          <a:lstStyle>
            <a:lvl1pPr marL="0" algn="l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dfdfgdgdf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55" tIns="65028" rIns="130055" bIns="65028" rtlCol="0" anchor="ctr"/>
          <a:lstStyle>
            <a:lvl1pPr marL="0" algn="ct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t>Informatica Applicata</a:t>
            </a:r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55" tIns="65028" rIns="130055" bIns="65028" rtlCol="0" anchor="ctr"/>
          <a:lstStyle>
            <a:lvl1pPr marL="0" algn="r" defTabSz="843858" rtl="0" eaLnBrk="1" latinLnBrk="0" hangingPunct="1">
              <a:defRPr sz="1038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9E29E33-B620-47F9-BB04-8846C2A5AFCC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25400" dist="12700" dir="4200000" algn="ctr" rotWithShape="0">
                    <a:prstClr val="white">
                      <a:alpha val="40000"/>
                    </a:prstClr>
                  </a:outerShdw>
                </a:effectLst>
              </a:rPr>
              <a:pPr/>
              <a:t>‹N›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  <a:effectLst>
                <a:outerShdw blurRad="25400" dist="12700" dir="4200000" algn="ctr" rotWithShape="0">
                  <a:prstClr val="white">
                    <a:alpha val="40000"/>
                  </a:prstClr>
                </a:outerShdw>
              </a:effectLst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>
                <a:solidFill>
                  <a:prstClr val="black"/>
                </a:solidFill>
              </a:rPr>
              <a:t>dfdfgdgdf</a:t>
            </a: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3824BD5-74F8-0346-9BA8-AD245096F01B}"/>
              </a:ext>
            </a:extLst>
          </p:cNvPr>
          <p:cNvSpPr/>
          <p:nvPr userDrawn="1"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F2F45A1-ECBD-4042-A12C-BF6010FB30B8}"/>
              </a:ext>
            </a:extLst>
          </p:cNvPr>
          <p:cNvSpPr/>
          <p:nvPr userDrawn="1"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8"/>
            <a:ext cx="9142883" cy="66719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52"/>
            <a:ext cx="9143999" cy="54282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2832" y="6627478"/>
            <a:ext cx="641664" cy="224557"/>
          </a:xfrm>
        </p:spPr>
        <p:txBody>
          <a:bodyPr/>
          <a:lstStyle>
            <a:lvl1pPr>
              <a:defRPr lang="en-GB" sz="1000" b="0" i="0" kern="120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it-IT" smtClean="0"/>
              <a:pPr/>
              <a:t>‹N›</a:t>
            </a:fld>
            <a:endParaRPr lang="it-IT" dirty="0" err="1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73F9A49-B784-0848-AC8E-0C277F0894E2}"/>
              </a:ext>
            </a:extLst>
          </p:cNvPr>
          <p:cNvGrpSpPr/>
          <p:nvPr userDrawn="1"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512D2EF4-69A8-4640-BD8E-B1431CF1B916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8E5CD1FB-710F-CB4A-A28C-570AA0C74A0F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CDC31BD8-E483-2C4C-8AF3-43D7EEA39EC6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67A41DEB-B10F-EE48-A27C-779966060F25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BF9957BA-4D65-444D-AA32-5623D566BB67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CC6A260-04F4-8B4F-8BED-50D674F72E3F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1E0A278C-308C-034E-89FE-ECA8B4AF971C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A9A6550-217C-3A46-84FA-27D859858499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65804A6A-D33B-8248-AE60-F25B24B47E0C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Segnaposto contenuto 30">
            <a:extLst>
              <a:ext uri="{FF2B5EF4-FFF2-40B4-BE49-F238E27FC236}">
                <a16:creationId xmlns:a16="http://schemas.microsoft.com/office/drawing/2014/main" id="{FC58345A-7B2F-764E-BAAB-B86F6A00E8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-1" y="562107"/>
            <a:ext cx="9144001" cy="325443"/>
          </a:xfrm>
        </p:spPr>
        <p:txBody>
          <a:bodyPr>
            <a:noAutofit/>
          </a:bodyPr>
          <a:lstStyle>
            <a:lvl1pPr marL="0" indent="0">
              <a:buNone/>
              <a:defRPr sz="1687" b="0" i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/>
              <a:t>Modifica gli stili del testo dello </a:t>
            </a:r>
            <a:r>
              <a:rPr lang="it-IT" dirty="0" err="1"/>
              <a:t>schemalivello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>
            <a:lvl1pPr>
              <a:defRPr lang="it-IT" sz="1000" b="0" i="0" kern="1200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it-IT" dirty="0"/>
              <a:t>Team </a:t>
            </a:r>
            <a:r>
              <a:rPr lang="it-IT" dirty="0" err="1"/>
              <a:t>xxxx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titolo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6" y="4343400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5906"/>
              </a:lnSpc>
              <a:defRPr sz="5516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6" y="5688107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2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3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57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7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09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1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3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dfdfgdgdf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it-IT"/>
              <a:t>Fare clic sull'icona per inserire un'immagine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6" y="1774827"/>
            <a:ext cx="8147050" cy="1873250"/>
          </a:xfrm>
        </p:spPr>
        <p:txBody>
          <a:bodyPr anchor="b" anchorCtr="0"/>
          <a:lstStyle>
            <a:lvl1pPr algn="ctr">
              <a:defRPr sz="5516" b="0" cap="none" baseline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3654521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01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21930" indent="0">
              <a:buNone/>
              <a:defRPr sz="1687">
                <a:solidFill>
                  <a:schemeClr val="tx1">
                    <a:tint val="75000"/>
                  </a:schemeClr>
                </a:solidFill>
              </a:defRPr>
            </a:lvl2pPr>
            <a:lvl3pPr marL="84385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3pPr>
            <a:lvl4pPr marL="126578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4pPr>
            <a:lvl5pPr marL="1687718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5pPr>
            <a:lvl6pPr marL="2109647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6pPr>
            <a:lvl7pPr marL="253157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7pPr>
            <a:lvl8pPr marL="2953506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8pPr>
            <a:lvl9pPr marL="3375434" indent="0">
              <a:buNone/>
              <a:defRPr sz="1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687"/>
            </a:lvl6pPr>
            <a:lvl7pPr>
              <a:defRPr sz="1687"/>
            </a:lvl7pPr>
            <a:lvl8pPr>
              <a:defRPr sz="1687"/>
            </a:lvl8pPr>
            <a:lvl9pPr>
              <a:defRPr sz="168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5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206" b="0"/>
            </a:lvl1pPr>
            <a:lvl2pPr marL="421930" indent="0">
              <a:buNone/>
              <a:defRPr sz="1817" b="1"/>
            </a:lvl2pPr>
            <a:lvl3pPr marL="843858" indent="0">
              <a:buNone/>
              <a:defRPr sz="1687" b="1"/>
            </a:lvl3pPr>
            <a:lvl4pPr marL="1265788" indent="0">
              <a:buNone/>
              <a:defRPr sz="1493" b="1"/>
            </a:lvl4pPr>
            <a:lvl5pPr marL="1687718" indent="0">
              <a:buNone/>
              <a:defRPr sz="1493" b="1"/>
            </a:lvl5pPr>
            <a:lvl6pPr marL="2109647" indent="0">
              <a:buNone/>
              <a:defRPr sz="1493" b="1"/>
            </a:lvl6pPr>
            <a:lvl7pPr marL="2531576" indent="0">
              <a:buNone/>
              <a:defRPr sz="1493" b="1"/>
            </a:lvl7pPr>
            <a:lvl8pPr marL="2953506" indent="0">
              <a:buNone/>
              <a:defRPr sz="1493" b="1"/>
            </a:lvl8pPr>
            <a:lvl9pPr marL="3375434" indent="0">
              <a:buNone/>
              <a:defRPr sz="149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687"/>
            </a:lvl2pPr>
            <a:lvl3pPr>
              <a:defRPr sz="1687"/>
            </a:lvl3pPr>
            <a:lvl4pPr>
              <a:defRPr sz="1687"/>
            </a:lvl4pPr>
            <a:lvl5pPr>
              <a:defRPr sz="1687"/>
            </a:lvl5pPr>
            <a:lvl6pPr>
              <a:defRPr sz="1493"/>
            </a:lvl6pPr>
            <a:lvl7pPr>
              <a:defRPr sz="1493"/>
            </a:lvl7pPr>
            <a:lvl8pPr>
              <a:defRPr sz="1493"/>
            </a:lvl8pPr>
            <a:lvl9pPr>
              <a:defRPr sz="149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6" y="2353236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en-GB" smtClean="0"/>
              <a:pPr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61"/>
            <a:ext cx="3840480" cy="1994647"/>
          </a:xfrm>
        </p:spPr>
        <p:txBody>
          <a:bodyPr anchor="b"/>
          <a:lstStyle>
            <a:lvl1pPr algn="ctr">
              <a:defRPr sz="4087" b="0"/>
            </a:lvl1pPr>
          </a:lstStyle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4"/>
            <a:ext cx="3840480" cy="5722751"/>
          </a:xfrm>
        </p:spPr>
        <p:txBody>
          <a:bodyPr>
            <a:normAutofit/>
          </a:bodyPr>
          <a:lstStyle>
            <a:lvl1pPr>
              <a:defRPr sz="1817"/>
            </a:lvl1pPr>
            <a:lvl2pPr>
              <a:defRPr sz="1817"/>
            </a:lvl2pPr>
            <a:lvl3pPr>
              <a:defRPr sz="1817"/>
            </a:lvl3pPr>
            <a:lvl4pPr>
              <a:defRPr sz="1817"/>
            </a:lvl4pPr>
            <a:lvl5pPr>
              <a:defRPr sz="1817"/>
            </a:lvl5pPr>
            <a:lvl6pPr>
              <a:defRPr sz="1817"/>
            </a:lvl6pPr>
            <a:lvl7pPr>
              <a:defRPr sz="1817"/>
            </a:lvl7pPr>
            <a:lvl8pPr>
              <a:defRPr sz="1817"/>
            </a:lvl8pPr>
            <a:lvl9pPr>
              <a:defRPr sz="181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buNone/>
              <a:defRPr sz="1557"/>
            </a:lvl1pPr>
            <a:lvl2pPr marL="421930" indent="0">
              <a:buNone/>
              <a:defRPr sz="1103"/>
            </a:lvl2pPr>
            <a:lvl3pPr marL="843858" indent="0">
              <a:buNone/>
              <a:defRPr sz="908"/>
            </a:lvl3pPr>
            <a:lvl4pPr marL="1265788" indent="0">
              <a:buNone/>
              <a:defRPr sz="844"/>
            </a:lvl4pPr>
            <a:lvl5pPr marL="1687718" indent="0">
              <a:buNone/>
              <a:defRPr sz="844"/>
            </a:lvl5pPr>
            <a:lvl6pPr marL="2109647" indent="0">
              <a:buNone/>
              <a:defRPr sz="844"/>
            </a:lvl6pPr>
            <a:lvl7pPr marL="2531576" indent="0">
              <a:buNone/>
              <a:defRPr sz="844"/>
            </a:lvl7pPr>
            <a:lvl8pPr marL="2953506" indent="0">
              <a:buNone/>
              <a:defRPr sz="844"/>
            </a:lvl8pPr>
            <a:lvl9pPr marL="3375434" indent="0">
              <a:buNone/>
              <a:defRPr sz="844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126164"/>
            <a:ext cx="6629400" cy="365125"/>
          </a:xfrm>
          <a:prstGeom prst="rect">
            <a:avLst/>
          </a:prstGeom>
        </p:spPr>
        <p:txBody>
          <a:bodyPr lIns="130055" tIns="65028" rIns="130055" bIns="65028"/>
          <a:lstStyle/>
          <a:p>
            <a:r>
              <a:rPr lang="it-IT"/>
              <a:t>dfdfgdgdf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Informatica Applicata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‹N›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marL="0" marR="0" indent="0" algn="l" defTabSz="4219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UNIMIB-TTC: Elementi di Informatica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9832E7-CD1C-8649-98ED-2ABDE863B9F8}" type="slidenum">
              <a:rPr lang="en-GB" smtClean="0"/>
              <a:pPr/>
              <a:t>‹N›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7" r:id="rId1"/>
    <p:sldLayoutId id="2147484438" r:id="rId2"/>
    <p:sldLayoutId id="2147484439" r:id="rId3"/>
    <p:sldLayoutId id="2147484440" r:id="rId4"/>
    <p:sldLayoutId id="2147484441" r:id="rId5"/>
    <p:sldLayoutId id="2147484442" r:id="rId6"/>
    <p:sldLayoutId id="2147484443" r:id="rId7"/>
    <p:sldLayoutId id="2147484444" r:id="rId8"/>
    <p:sldLayoutId id="2147484445" r:id="rId9"/>
    <p:sldLayoutId id="2147484446" r:id="rId10"/>
    <p:sldLayoutId id="2147484447" r:id="rId11"/>
    <p:sldLayoutId id="2147484448" r:id="rId12"/>
    <p:sldLayoutId id="2147484449" r:id="rId13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3309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/>
              <a:t>Fare clic per modificare stile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l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dfdfgdgdf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60" y="6356352"/>
            <a:ext cx="2133600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</p:sldLayoutIdLst>
  <p:hf hdr="0" dt="0"/>
  <p:txStyles>
    <p:titleStyle>
      <a:lvl1pPr algn="ctr" defTabSz="843858" rtl="0" eaLnBrk="1" latinLnBrk="0" hangingPunct="1">
        <a:spcBef>
          <a:spcPct val="0"/>
        </a:spcBef>
        <a:buNone/>
        <a:defRPr sz="46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246110"/>
            <a:ext cx="8147051" cy="521764"/>
          </a:xfrm>
          <a:prstGeom prst="rect">
            <a:avLst/>
          </a:prstGeom>
        </p:spPr>
        <p:txBody>
          <a:bodyPr vert="horz" lIns="130055" tIns="65028" rIns="130055" bIns="65028" rtlCol="0" anchor="b" anchorCtr="0">
            <a:noAutofit/>
          </a:bodyPr>
          <a:lstStyle/>
          <a:p>
            <a:r>
              <a:rPr lang="it-IT" dirty="0"/>
              <a:t>Fare clic per modificare stile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171509"/>
            <a:ext cx="8147051" cy="4954655"/>
          </a:xfrm>
          <a:prstGeom prst="rect">
            <a:avLst/>
          </a:prstGeom>
        </p:spPr>
        <p:txBody>
          <a:bodyPr vert="horz" lIns="130055" tIns="65028" rIns="130055" bIns="65028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8475" y="6356352"/>
            <a:ext cx="5521326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ct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/>
            <a:r>
              <a:rPr lang="it-IT">
                <a:solidFill>
                  <a:prstClr val="black">
                    <a:lumMod val="75000"/>
                    <a:lumOff val="25000"/>
                  </a:prstClr>
                </a:solidFill>
              </a:rPr>
              <a:t>Informatica Applicata</a:t>
            </a:r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</p:spPr>
        <p:txBody>
          <a:bodyPr vert="horz" lIns="130055" tIns="65028" rIns="130055" bIns="65028" rtlCol="0" anchor="ctr"/>
          <a:lstStyle>
            <a:lvl1pPr algn="r">
              <a:defRPr sz="103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89832E7-CD1C-8649-98ED-2ABDE863B9F8}" type="slidenum">
              <a:rPr lang="en-GB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‹N›</a:t>
            </a:fld>
            <a:endParaRPr lang="en-GB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8" name="Connettore 1 7"/>
          <p:cNvCxnSpPr/>
          <p:nvPr userDrawn="1"/>
        </p:nvCxnSpPr>
        <p:spPr>
          <a:xfrm flipV="1">
            <a:off x="3564069" y="925393"/>
            <a:ext cx="2126626" cy="0"/>
          </a:xfrm>
          <a:prstGeom prst="line">
            <a:avLst/>
          </a:prstGeom>
          <a:ln w="25400" cap="flat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53" r:id="rId1"/>
  </p:sldLayoutIdLst>
  <p:hf hdr="0" dt="0"/>
  <p:txStyles>
    <p:titleStyle>
      <a:lvl1pPr algn="l" defTabSz="843858" rtl="0" eaLnBrk="1" latinLnBrk="0" hangingPunct="1">
        <a:spcBef>
          <a:spcPct val="0"/>
        </a:spcBef>
        <a:buNone/>
        <a:defRPr sz="29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1930" indent="-421930" algn="l" defTabSz="843858" rtl="0" eaLnBrk="1" latinLnBrk="0" hangingPunct="1">
        <a:spcBef>
          <a:spcPts val="1846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201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4385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81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65788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7718" indent="-421930" algn="l" defTabSz="843858" rtl="0" eaLnBrk="1" latinLnBrk="0" hangingPunct="1">
        <a:spcBef>
          <a:spcPts val="554"/>
        </a:spcBef>
        <a:buClr>
          <a:schemeClr val="tx1">
            <a:lumMod val="50000"/>
            <a:lumOff val="50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09647" indent="-421930" algn="l" defTabSz="843858" rtl="0" eaLnBrk="1" latinLnBrk="0" hangingPunct="1">
        <a:spcBef>
          <a:spcPts val="554"/>
        </a:spcBef>
        <a:buClr>
          <a:schemeClr val="tx1">
            <a:lumMod val="75000"/>
            <a:lumOff val="25000"/>
          </a:schemeClr>
        </a:buClr>
        <a:buSzPct val="75000"/>
        <a:buFont typeface="Wingdings 2" charset="2"/>
        <a:buChar char="﹢"/>
        <a:defRPr sz="168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320612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7pPr>
      <a:lvl8pPr marL="316447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8pPr>
      <a:lvl9pPr marL="3586400" indent="-210965" algn="l" defTabSz="843858" rtl="0" eaLnBrk="1" latinLnBrk="0" hangingPunct="1">
        <a:spcBef>
          <a:spcPct val="20000"/>
        </a:spcBef>
        <a:buFont typeface="Arial" pitchFamily="34" charset="0"/>
        <a:buChar char="•"/>
        <a:defRPr sz="1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1pPr>
      <a:lvl2pPr marL="421930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2pPr>
      <a:lvl3pPr marL="84385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3pPr>
      <a:lvl4pPr marL="126578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4pPr>
      <a:lvl5pPr marL="1687718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5pPr>
      <a:lvl6pPr marL="2109647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6pPr>
      <a:lvl7pPr marL="253157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7pPr>
      <a:lvl8pPr marL="2953506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8pPr>
      <a:lvl9pPr marL="3375434" algn="l" defTabSz="843858" rtl="0" eaLnBrk="1" latinLnBrk="0" hangingPunct="1">
        <a:defRPr sz="16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imibit-my.sharepoint.com/:f:/g/personal/l_cocchia_campus_unimib_it/EvIwX3Xy8pNMm-AcIfXKLRkB8mwAgqrHpRD5gM76mi5_NQ?e=z53XM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tangolo 38">
            <a:extLst>
              <a:ext uri="{FF2B5EF4-FFF2-40B4-BE49-F238E27FC236}">
                <a16:creationId xmlns:a16="http://schemas.microsoft.com/office/drawing/2014/main" id="{C98FF344-0FAD-1047-9843-5F2B70FF8CA9}"/>
              </a:ext>
            </a:extLst>
          </p:cNvPr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10000"/>
            </a:srgbClr>
          </a:solidFill>
          <a:ln w="38100" cmpd="sng">
            <a:noFill/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71CCC370-B9CF-9940-90C6-DBDC538E547F}"/>
              </a:ext>
            </a:extLst>
          </p:cNvPr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42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4282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Laboratorio</a:t>
            </a:r>
            <a:r>
              <a:rPr lang="en-GB" sz="4282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IoT </a:t>
            </a:r>
          </a:p>
          <a:p>
            <a:endParaRPr lang="en-GB" sz="11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1557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Prof. Paolo </a:t>
            </a:r>
            <a:r>
              <a:rPr lang="en-GB" sz="1557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Napoletano</a:t>
            </a:r>
            <a:endParaRPr lang="en-GB" sz="1557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GB" sz="908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a.a.</a:t>
            </a:r>
            <a:r>
              <a:rPr lang="en-GB" sz="908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2020/2021</a:t>
            </a:r>
            <a:endParaRPr lang="en-GB" sz="908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F3EBA47E-D29F-1049-963B-A6B5C8653CF2}"/>
              </a:ext>
            </a:extLst>
          </p:cNvPr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74C00B70-5CE3-C641-9BB0-2987E092D459}"/>
                </a:ext>
              </a:extLst>
            </p:cNvPr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34E8A19-6C83-2040-A575-42E5B26AED8C}"/>
                </a:ext>
              </a:extLst>
            </p:cNvPr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8F317565-4021-E246-8835-B4248A009CFF}"/>
                </a:ext>
              </a:extLst>
            </p:cNvPr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4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tangolo 20">
              <a:extLst>
                <a:ext uri="{FF2B5EF4-FFF2-40B4-BE49-F238E27FC236}">
                  <a16:creationId xmlns:a16="http://schemas.microsoft.com/office/drawing/2014/main" id="{300C4E6D-1038-E245-8060-5224CAD9BCA3}"/>
                </a:ext>
              </a:extLst>
            </p:cNvPr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7F7D7F7-D37C-B64A-8D10-2C93992D04A4}"/>
                </a:ext>
              </a:extLst>
            </p:cNvPr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4DADC528-332A-2B41-80B3-0085C3576C91}"/>
                </a:ext>
              </a:extLst>
            </p:cNvPr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ttangolo 23">
              <a:extLst>
                <a:ext uri="{FF2B5EF4-FFF2-40B4-BE49-F238E27FC236}">
                  <a16:creationId xmlns:a16="http://schemas.microsoft.com/office/drawing/2014/main" id="{69F33A8D-8E6F-4B4D-85F7-C7684206C77E}"/>
                </a:ext>
              </a:extLst>
            </p:cNvPr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C3D87A2A-FA03-594A-B52B-AF52BB839CB5}"/>
                </a:ext>
              </a:extLst>
            </p:cNvPr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ttangolo 25">
              <a:extLst>
                <a:ext uri="{FF2B5EF4-FFF2-40B4-BE49-F238E27FC236}">
                  <a16:creationId xmlns:a16="http://schemas.microsoft.com/office/drawing/2014/main" id="{9CB3141F-CC37-E941-B6E9-748F8391EBFA}"/>
                </a:ext>
              </a:extLst>
            </p:cNvPr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941"/>
              </a:srgbClr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42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Rettangolo 15">
            <a:extLst>
              <a:ext uri="{FF2B5EF4-FFF2-40B4-BE49-F238E27FC236}">
                <a16:creationId xmlns:a16="http://schemas.microsoft.com/office/drawing/2014/main" id="{AC195E20-AC70-47E0-B303-68217BEE87A9}"/>
              </a:ext>
            </a:extLst>
          </p:cNvPr>
          <p:cNvSpPr/>
          <p:nvPr/>
        </p:nvSpPr>
        <p:spPr>
          <a:xfrm>
            <a:off x="534897" y="3271446"/>
            <a:ext cx="8254493" cy="1549455"/>
          </a:xfrm>
          <a:prstGeom prst="rect">
            <a:avLst/>
          </a:prstGeom>
        </p:spPr>
        <p:txBody>
          <a:bodyPr wrap="square" lIns="84383" tIns="42192" rIns="84383" bIns="42192">
            <a:spAutoFit/>
          </a:bodyPr>
          <a:lstStyle/>
          <a:p>
            <a:r>
              <a:rPr lang="en-GB" sz="3115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Home monitoring</a:t>
            </a:r>
          </a:p>
          <a:p>
            <a:endParaRPr lang="en-GB" sz="1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19050" dir="4200000" algn="ctr" rotWithShape="0">
                  <a:prstClr val="white">
                    <a:alpha val="40000"/>
                  </a:prstClr>
                </a:outerShdw>
              </a:effectLst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Team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Lisa Cocchia - 793569</a:t>
            </a:r>
          </a:p>
          <a:p>
            <a:pPr marL="444979" indent="-444979" defTabSz="914400">
              <a:buFont typeface="Courier New" panose="02070309020205020404" pitchFamily="49" charset="0"/>
              <a:buChar char="o"/>
            </a:pPr>
            <a:r>
              <a:rPr lang="it-IT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19050" dir="4200000" algn="ctr" rotWithShape="0">
                    <a:prstClr val="white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Emanuele Giannuzzi - 797819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477B8F-6EC1-A849-B30A-68CB33509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10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Results, Discussion, conclusion </a:t>
            </a:r>
          </a:p>
        </p:txBody>
      </p:sp>
      <p:sp>
        <p:nvSpPr>
          <p:cNvPr id="7" name="Segnaposto piè di pagina 5">
            <a:extLst>
              <a:ext uri="{FF2B5EF4-FFF2-40B4-BE49-F238E27FC236}">
                <a16:creationId xmlns:a16="http://schemas.microsoft.com/office/drawing/2014/main" id="{9980771F-A151-4EF7-A2F7-94B4B477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49237"/>
            <a:ext cx="3652267" cy="128767"/>
          </a:xfrm>
        </p:spPr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4000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2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Description of the ingredients employed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FF52A19-0765-4BC7-8A48-DFED83D99BB7}"/>
              </a:ext>
            </a:extLst>
          </p:cNvPr>
          <p:cNvSpPr txBox="1"/>
          <p:nvPr/>
        </p:nvSpPr>
        <p:spPr>
          <a:xfrm>
            <a:off x="342198" y="966090"/>
            <a:ext cx="8562298" cy="4001095"/>
          </a:xfrm>
          <a:prstGeom prst="rect">
            <a:avLst/>
          </a:prstGeom>
          <a:noFill/>
        </p:spPr>
        <p:txBody>
          <a:bodyPr wrap="square" lIns="91440" tIns="45720" rIns="91440" bIns="45720" numCol="2" spcCol="324000" rtlCol="0" anchor="t">
            <a:spAutoFit/>
          </a:bodyPr>
          <a:lstStyle/>
          <a:p>
            <a:r>
              <a:rPr lang="it-IT" sz="1600" b="1" dirty="0"/>
              <a:t>Board: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it-IT" sz="1500" dirty="0"/>
              <a:t>3x ESP8266 WiFi NODEMCU</a:t>
            </a:r>
            <a:endParaRPr lang="it-IT" sz="1600" b="1" dirty="0"/>
          </a:p>
          <a:p>
            <a:r>
              <a:rPr lang="it-IT" sz="1600" b="1" dirty="0"/>
              <a:t>Sensori</a:t>
            </a:r>
            <a:r>
              <a:rPr lang="it-IT" sz="16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DHT22 sensore di temperatura e umidità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AHT20 sensore</a:t>
            </a:r>
            <a:r>
              <a:rPr lang="en-GB" sz="1500" dirty="0"/>
              <a:t> di </a:t>
            </a:r>
            <a:r>
              <a:rPr lang="it-IT" sz="1500" dirty="0"/>
              <a:t>temperatura</a:t>
            </a:r>
            <a:r>
              <a:rPr lang="en-GB" sz="1500" dirty="0"/>
              <a:t> e </a:t>
            </a:r>
            <a:r>
              <a:rPr lang="it-IT" sz="1500" dirty="0"/>
              <a:t>umidità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1xMQ-4 LPG,CH4,CO, Alcohol, Fumo Sensor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Sensore di umidità del suolo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2x Servo Motor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Buzzer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Relè a stato solido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1x Pompa ad acqua</a:t>
            </a:r>
          </a:p>
          <a:p>
            <a:pPr marL="342900" indent="-342900">
              <a:buFontTx/>
              <a:buChar char="-"/>
            </a:pPr>
            <a:endParaRPr lang="it-IT" sz="1500" dirty="0"/>
          </a:p>
          <a:p>
            <a:pPr marL="342900" indent="-342900">
              <a:buFontTx/>
              <a:buChar char="-"/>
            </a:pPr>
            <a:endParaRPr lang="it-IT" sz="1500" dirty="0"/>
          </a:p>
          <a:p>
            <a:r>
              <a:rPr lang="it-IT" sz="1600" b="1" dirty="0"/>
              <a:t>Attuatori</a:t>
            </a:r>
            <a:r>
              <a:rPr lang="it-IT" sz="1500" dirty="0"/>
              <a:t>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4x LED esterni </a:t>
            </a:r>
          </a:p>
          <a:p>
            <a:r>
              <a:rPr lang="it-IT" sz="1600" b="1" dirty="0"/>
              <a:t>Altro: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Cavi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Resistori</a:t>
            </a:r>
          </a:p>
          <a:p>
            <a:pPr marL="342900" indent="-342900">
              <a:buFontTx/>
              <a:buChar char="-"/>
            </a:pPr>
            <a:r>
              <a:rPr lang="it-IT" sz="1500" dirty="0"/>
              <a:t>Breadboard</a:t>
            </a:r>
          </a:p>
          <a:p>
            <a:r>
              <a:rPr lang="it-IT" sz="800" dirty="0"/>
              <a:t> </a:t>
            </a:r>
            <a:r>
              <a:rPr lang="it-IT" sz="1600" b="1" dirty="0"/>
              <a:t>IDE:</a:t>
            </a:r>
          </a:p>
          <a:p>
            <a:pPr marL="342900" indent="-342900">
              <a:buFontTx/>
              <a:buChar char="-"/>
            </a:pPr>
            <a:r>
              <a:rPr lang="it-IT" sz="1500" dirty="0" err="1"/>
              <a:t>PlatformIO</a:t>
            </a:r>
            <a:r>
              <a:rPr lang="it-IT" sz="1500" dirty="0"/>
              <a:t> IDE for </a:t>
            </a:r>
            <a:r>
              <a:rPr lang="it-IT" sz="1500" dirty="0" err="1"/>
              <a:t>VSCode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 err="1"/>
              <a:t>PyCharm</a:t>
            </a:r>
            <a:endParaRPr lang="it-IT" sz="1500" dirty="0"/>
          </a:p>
          <a:p>
            <a:endParaRPr lang="it-IT" sz="800" b="1" dirty="0"/>
          </a:p>
          <a:p>
            <a:r>
              <a:rPr lang="it-IT" sz="1600" b="1" dirty="0"/>
              <a:t>Tecnologie</a:t>
            </a:r>
            <a:endParaRPr lang="it-IT" sz="1600" dirty="0"/>
          </a:p>
          <a:p>
            <a:pPr marL="342900" indent="-342900">
              <a:buFontTx/>
              <a:buChar char="-"/>
            </a:pPr>
            <a:r>
              <a:rPr lang="it-IT" sz="1500" dirty="0"/>
              <a:t>MySQL</a:t>
            </a:r>
          </a:p>
          <a:p>
            <a:pPr marL="342900" indent="-342900">
              <a:buFontTx/>
              <a:buChar char="-"/>
            </a:pPr>
            <a:r>
              <a:rPr lang="it-IT" sz="1500" dirty="0" err="1"/>
              <a:t>Telegram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 err="1"/>
              <a:t>Flask</a:t>
            </a:r>
            <a:endParaRPr lang="it-IT" sz="1500" dirty="0"/>
          </a:p>
          <a:p>
            <a:pPr marL="342900" indent="-342900">
              <a:buFontTx/>
              <a:buChar char="-"/>
            </a:pPr>
            <a:r>
              <a:rPr lang="it-IT" sz="1500" dirty="0"/>
              <a:t>MQTT</a:t>
            </a:r>
          </a:p>
        </p:txBody>
      </p:sp>
      <p:pic>
        <p:nvPicPr>
          <p:cNvPr id="7" name="Immagine 6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447C9B15-FF03-41E2-9AE9-D8BAFB2A0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0" y="4880585"/>
            <a:ext cx="2974525" cy="1440520"/>
          </a:xfrm>
          <a:prstGeom prst="rect">
            <a:avLst/>
          </a:prstGeom>
        </p:spPr>
      </p:pic>
      <p:pic>
        <p:nvPicPr>
          <p:cNvPr id="8" name="Immagine 7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CD86E845-E694-4101-B469-04E68584ED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8" t="15090" b="5012"/>
          <a:stretch/>
        </p:blipFill>
        <p:spPr>
          <a:xfrm>
            <a:off x="75555" y="4880585"/>
            <a:ext cx="2072477" cy="1300155"/>
          </a:xfrm>
          <a:prstGeom prst="rect">
            <a:avLst/>
          </a:prstGeom>
        </p:spPr>
      </p:pic>
      <p:pic>
        <p:nvPicPr>
          <p:cNvPr id="10" name="Immagine 9" descr="Immagine che contiene elettronico, circuito&#10;&#10;Descrizione generata automaticamente">
            <a:extLst>
              <a:ext uri="{FF2B5EF4-FFF2-40B4-BE49-F238E27FC236}">
                <a16:creationId xmlns:a16="http://schemas.microsoft.com/office/drawing/2014/main" id="{6BCD5120-0F58-4D24-BC07-CC54B1493B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28" t="8001" r="7585" b="10428"/>
          <a:stretch/>
        </p:blipFill>
        <p:spPr>
          <a:xfrm>
            <a:off x="7075702" y="929168"/>
            <a:ext cx="1984151" cy="146801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4BD05C3-2108-4D11-849E-866A54B633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" t="13206" r="5213" b="6346"/>
          <a:stretch/>
        </p:blipFill>
        <p:spPr bwMode="auto">
          <a:xfrm>
            <a:off x="4843594" y="4665003"/>
            <a:ext cx="1940996" cy="163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magine 10" descr="Immagine che contiene elettronico&#10;&#10;Descrizione generata automaticamente">
            <a:extLst>
              <a:ext uri="{FF2B5EF4-FFF2-40B4-BE49-F238E27FC236}">
                <a16:creationId xmlns:a16="http://schemas.microsoft.com/office/drawing/2014/main" id="{D6ABE297-8343-45B7-99E2-C9EE21D407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1121" y="4628782"/>
            <a:ext cx="1907324" cy="180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85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82FDBFA9-35A8-45EE-88BD-57926CA3F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30055" tIns="65028" rIns="130055" bIns="65028" rtlCol="0" anchor="t">
            <a:normAutofit/>
          </a:bodyPr>
          <a:lstStyle/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1:  Ingresso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Movimento 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2: cucina</a:t>
            </a:r>
            <a:endParaRPr lang="it-IT" sz="1785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Metano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Finestra automatica</a:t>
            </a:r>
          </a:p>
          <a:p>
            <a:pPr marL="342900" indent="-342900" defTabSz="478928">
              <a:buFontTx/>
              <a:buChar char="-"/>
            </a:pPr>
            <a:r>
              <a:rPr lang="it-IT" sz="1915" b="1" dirty="0">
                <a:solidFill>
                  <a:schemeClr val="tx1"/>
                </a:solidFill>
                <a:latin typeface="+mn-lt"/>
                <a:cs typeface="+mn-cs"/>
              </a:rPr>
              <a:t>Device 3: serra</a:t>
            </a:r>
          </a:p>
          <a:p>
            <a:pPr marL="764830" lvl="2" indent="-342900" defTabSz="478928"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 del terreno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Temperatura 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Umidità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r>
              <a:rPr lang="it-IT" sz="1785" dirty="0">
                <a:solidFill>
                  <a:schemeClr val="tx1"/>
                </a:solidFill>
                <a:latin typeface="+mn-lt"/>
                <a:cs typeface="+mn-cs"/>
              </a:rPr>
              <a:t>Irrigazione e Finestre automatiche</a:t>
            </a: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Arial"/>
              <a:cs typeface="Arial"/>
            </a:endParaRPr>
          </a:p>
          <a:p>
            <a:pPr marL="421640" lvl="1" indent="0">
              <a:buNone/>
            </a:pPr>
            <a:r>
              <a:rPr lang="it-IT" sz="1800" dirty="0">
                <a:latin typeface="Arial"/>
                <a:cs typeface="Arial"/>
                <a:hlinkClick r:id="rId3"/>
              </a:rPr>
              <a:t>Link alla cartella drive</a:t>
            </a:r>
            <a:r>
              <a:rPr lang="it-IT" sz="1800" dirty="0">
                <a:latin typeface="Arial"/>
                <a:cs typeface="Arial"/>
              </a:rPr>
              <a:t> </a:t>
            </a: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3</a:t>
            </a:fld>
            <a:endParaRPr lang="it-IT" dirty="0" err="1"/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1152255B-F45D-455E-A498-B21DBF4AA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739" y="4156330"/>
            <a:ext cx="3835888" cy="2402435"/>
          </a:xfrm>
          <a:prstGeom prst="rect">
            <a:avLst/>
          </a:prstGeom>
        </p:spPr>
      </p:pic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A210F71A-BF58-4E2C-8D65-DC29AB06A1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5918" y="951533"/>
            <a:ext cx="3396965" cy="2477412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A0ACBF7A-C175-461D-99E3-6F1C0096F0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0360" y="2766611"/>
            <a:ext cx="3606348" cy="182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23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4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pic>
        <p:nvPicPr>
          <p:cNvPr id="16" name="Segnaposto contenuto 15">
            <a:extLst>
              <a:ext uri="{FF2B5EF4-FFF2-40B4-BE49-F238E27FC236}">
                <a16:creationId xmlns:a16="http://schemas.microsoft.com/office/drawing/2014/main" id="{CA8A859B-3A49-4183-86DB-1E215963666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4620" y="1279039"/>
            <a:ext cx="9084645" cy="5020784"/>
          </a:xfrm>
        </p:spPr>
      </p:pic>
    </p:spTree>
    <p:extLst>
      <p:ext uri="{BB962C8B-B14F-4D97-AF65-F5344CB8AC3E}">
        <p14:creationId xmlns:p14="http://schemas.microsoft.com/office/powerpoint/2010/main" val="401834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DB49E02B-3FDB-4C9E-9E8F-97CDB111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218" y="3270423"/>
            <a:ext cx="6918464" cy="326287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5</a:t>
            </a:fld>
            <a:endParaRPr lang="it-IT" dirty="0" err="1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790AEF5-1816-BB41-AD38-B2380590B07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AD29D31-975D-4A4C-AF0C-3E56B24F03F0}"/>
              </a:ext>
            </a:extLst>
          </p:cNvPr>
          <p:cNvSpPr txBox="1"/>
          <p:nvPr/>
        </p:nvSpPr>
        <p:spPr>
          <a:xfrm>
            <a:off x="112196" y="1107775"/>
            <a:ext cx="8841070" cy="2744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topic</a:t>
            </a:r>
            <a:r>
              <a:rPr lang="it-IT" dirty="0"/>
              <a:t>: </a:t>
            </a:r>
            <a:r>
              <a:rPr lang="it-IT" dirty="0" err="1"/>
              <a:t>cocchiagiannuzzi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Device si collega</a:t>
            </a:r>
          </a:p>
          <a:p>
            <a:pPr marL="342900" indent="-342900">
              <a:buFontTx/>
              <a:buChar char="-"/>
            </a:pPr>
            <a:r>
              <a:rPr lang="it-IT" b="1" dirty="0"/>
              <a:t>/master/info/</a:t>
            </a:r>
            <a:r>
              <a:rPr lang="it-IT" b="1" dirty="0" err="1"/>
              <a:t>get</a:t>
            </a:r>
            <a:r>
              <a:rPr lang="it-IT" b="1" dirty="0"/>
              <a:t> </a:t>
            </a:r>
            <a:r>
              <a:rPr lang="it-IT" dirty="0"/>
              <a:t>-&gt; master, se esiste, risponde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Risposta ricevuta -&gt; Istanzio nuovo client</a:t>
            </a:r>
          </a:p>
          <a:p>
            <a:pPr marL="821828" lvl="1" indent="-342900">
              <a:buFontTx/>
              <a:buChar char="-"/>
            </a:pPr>
            <a:r>
              <a:rPr lang="it-IT" dirty="0"/>
              <a:t>Nessuna risposta -&gt; Istanzio nuovo master e client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pubblicano su </a:t>
            </a:r>
            <a:r>
              <a:rPr lang="it-IT" b="1" dirty="0"/>
              <a:t>/</a:t>
            </a:r>
            <a:r>
              <a:rPr lang="it-IT" b="1" dirty="0" err="1"/>
              <a:t>sensor_data_update</a:t>
            </a:r>
            <a:r>
              <a:rPr lang="it-IT" dirty="0"/>
              <a:t> </a:t>
            </a:r>
          </a:p>
          <a:p>
            <a:pPr marL="342900" indent="-342900">
              <a:buFontTx/>
              <a:buChar char="-"/>
            </a:pPr>
            <a:r>
              <a:rPr lang="it-IT" dirty="0"/>
              <a:t>Client in ascolto su </a:t>
            </a:r>
            <a:r>
              <a:rPr lang="it-IT" b="1" dirty="0"/>
              <a:t>/</a:t>
            </a:r>
            <a:r>
              <a:rPr lang="it-IT" b="1" dirty="0" err="1"/>
              <a:t>actuator_state</a:t>
            </a:r>
            <a:r>
              <a:rPr lang="it-IT" b="1" dirty="0"/>
              <a:t> </a:t>
            </a:r>
            <a:r>
              <a:rPr lang="it-IT" dirty="0"/>
              <a:t>e rispondono con lo stato</a:t>
            </a:r>
          </a:p>
          <a:p>
            <a:pPr marL="342900" indent="-342900">
              <a:buFontTx/>
              <a:buChar char="-"/>
            </a:pPr>
            <a:r>
              <a:rPr lang="it-IT" dirty="0"/>
              <a:t>Disconnessioni gestite</a:t>
            </a:r>
          </a:p>
          <a:p>
            <a:pPr marL="342900" indent="-342900"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663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6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81F92AE-31FC-4D13-96E0-5220666E4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24" y="1032206"/>
            <a:ext cx="2478899" cy="541373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EA63415-335C-41AA-B74E-CE8431C85B18}"/>
              </a:ext>
            </a:extLst>
          </p:cNvPr>
          <p:cNvSpPr txBox="1"/>
          <p:nvPr/>
        </p:nvSpPr>
        <p:spPr>
          <a:xfrm>
            <a:off x="3001252" y="1138793"/>
            <a:ext cx="5839818" cy="215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it-IT" dirty="0"/>
              <a:t>Divisione delle responsabilità con DP Singleton</a:t>
            </a:r>
          </a:p>
          <a:p>
            <a:pPr marL="342900" indent="-342900">
              <a:buFontTx/>
              <a:buChar char="-"/>
            </a:pPr>
            <a:r>
              <a:rPr lang="it-IT" dirty="0"/>
              <a:t>Design modulare</a:t>
            </a:r>
          </a:p>
          <a:p>
            <a:pPr marL="342900" indent="-342900">
              <a:buFontTx/>
              <a:buChar char="-"/>
            </a:pPr>
            <a:r>
              <a:rPr lang="it-IT" dirty="0"/>
              <a:t>Comunicazione tra moduli con DP Observer</a:t>
            </a:r>
          </a:p>
          <a:p>
            <a:pPr marL="342900" indent="-342900">
              <a:buFontTx/>
              <a:buChar char="-"/>
            </a:pPr>
            <a:r>
              <a:rPr lang="it-IT" dirty="0"/>
              <a:t>Facilità di utilizzo</a:t>
            </a:r>
          </a:p>
          <a:p>
            <a:endParaRPr lang="it-IT" dirty="0"/>
          </a:p>
          <a:p>
            <a:pPr marL="342900" indent="-342900">
              <a:buFontTx/>
              <a:buChar char="-"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68697FC-2D3F-4515-B187-F0C5AF29A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706" y="3388066"/>
            <a:ext cx="6248487" cy="305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37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Telegram Bot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675671D6-AA0B-4C23-9193-74DCAFF52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4316" y="966086"/>
            <a:ext cx="2838567" cy="1212145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7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7" name="Segnaposto contenuto 12">
            <a:extLst>
              <a:ext uri="{FF2B5EF4-FFF2-40B4-BE49-F238E27FC236}">
                <a16:creationId xmlns:a16="http://schemas.microsoft.com/office/drawing/2014/main" id="{044A61A1-25C2-410D-AFAF-567162709C5A}"/>
              </a:ext>
            </a:extLst>
          </p:cNvPr>
          <p:cNvSpPr txBox="1">
            <a:spLocks/>
          </p:cNvSpPr>
          <p:nvPr/>
        </p:nvSpPr>
        <p:spPr>
          <a:xfrm>
            <a:off x="0" y="1040052"/>
            <a:ext cx="9099121" cy="5428241"/>
          </a:xfrm>
          <a:prstGeom prst="rect">
            <a:avLst/>
          </a:prstGeom>
        </p:spPr>
        <p:txBody>
          <a:bodyPr vert="horz" lIns="130055" tIns="65028" rIns="130055" bIns="65028" numCol="1" rtlCol="0" anchor="t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78928">
              <a:buNone/>
            </a:pPr>
            <a:r>
              <a:rPr lang="en-US" sz="1594" b="1" dirty="0" err="1">
                <a:latin typeface="+mn-lt"/>
              </a:rPr>
              <a:t>Comandi</a:t>
            </a:r>
            <a:r>
              <a:rPr lang="en-US" sz="1594" b="1" dirty="0">
                <a:latin typeface="+mn-lt"/>
              </a:rPr>
              <a:t>: </a:t>
            </a: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/start e /help </a:t>
            </a:r>
            <a:r>
              <a:rPr lang="en-US" sz="1594" b="1" dirty="0">
                <a:latin typeface="+mn-lt"/>
                <a:sym typeface="Wingdings" panose="05000000000000000000" pitchFamily="2" charset="2"/>
              </a:rPr>
              <a:t>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mostra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i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comandi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possibili</a:t>
            </a:r>
            <a:endParaRPr lang="en-US" sz="1594" dirty="0">
              <a:latin typeface="+mn-lt"/>
              <a:sym typeface="Wingdings" panose="05000000000000000000" pitchFamily="2" charset="2"/>
            </a:endParaRP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kitchenLightON</a:t>
            </a:r>
            <a:r>
              <a:rPr lang="en-US" sz="1594" dirty="0">
                <a:latin typeface="+mn-lt"/>
              </a:rPr>
              <a:t> e </a:t>
            </a: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kitchenLightOFF</a:t>
            </a:r>
            <a:r>
              <a:rPr lang="en-US" sz="1594" dirty="0">
                <a:latin typeface="+mn-lt"/>
              </a:rPr>
              <a:t> 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 luce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della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 cucina</a:t>
            </a:r>
            <a:endParaRPr lang="en-US" sz="1594" dirty="0">
              <a:latin typeface="+mn-lt"/>
            </a:endParaRP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entranceLightON</a:t>
            </a:r>
            <a:r>
              <a:rPr lang="en-US" sz="1594" dirty="0">
                <a:latin typeface="+mn-lt"/>
              </a:rPr>
              <a:t> e </a:t>
            </a: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entranceLightOFF</a:t>
            </a:r>
            <a:r>
              <a:rPr lang="en-US" sz="1594" dirty="0">
                <a:latin typeface="+mn-lt"/>
              </a:rPr>
              <a:t> 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 luce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dell’ingresso</a:t>
            </a:r>
            <a:endParaRPr lang="en-US" sz="1594" dirty="0">
              <a:latin typeface="+mn-lt"/>
              <a:sym typeface="Wingdings" panose="05000000000000000000" pitchFamily="2" charset="2"/>
            </a:endParaRPr>
          </a:p>
          <a:p>
            <a:pPr marL="342900" indent="-342900" defTabSz="478928">
              <a:buFontTx/>
              <a:buChar char="-"/>
            </a:pP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bathroomLightON</a:t>
            </a:r>
            <a:r>
              <a:rPr lang="en-US" sz="1594" dirty="0">
                <a:latin typeface="+mn-lt"/>
              </a:rPr>
              <a:t>  e </a:t>
            </a:r>
            <a:r>
              <a:rPr lang="en-US" sz="1594" b="1" dirty="0">
                <a:latin typeface="+mn-lt"/>
              </a:rPr>
              <a:t>/</a:t>
            </a:r>
            <a:r>
              <a:rPr lang="en-US" sz="1594" b="1" dirty="0" err="1">
                <a:latin typeface="+mn-lt"/>
              </a:rPr>
              <a:t>bathroomLightOFF</a:t>
            </a:r>
            <a:r>
              <a:rPr lang="en-US" sz="1594" dirty="0">
                <a:latin typeface="+mn-lt"/>
              </a:rPr>
              <a:t> </a:t>
            </a:r>
            <a:r>
              <a:rPr lang="en-US" sz="1594" dirty="0">
                <a:latin typeface="+mn-lt"/>
                <a:sym typeface="Wingdings" panose="05000000000000000000" pitchFamily="2" charset="2"/>
              </a:rPr>
              <a:t> luce del </a:t>
            </a:r>
            <a:r>
              <a:rPr lang="en-US" sz="1594" dirty="0" err="1">
                <a:latin typeface="+mn-lt"/>
                <a:sym typeface="Wingdings" panose="05000000000000000000" pitchFamily="2" charset="2"/>
              </a:rPr>
              <a:t>bagno</a:t>
            </a:r>
            <a:endParaRPr lang="en-US" sz="1594" dirty="0">
              <a:latin typeface="+mn-lt"/>
              <a:sym typeface="Wingdings" panose="05000000000000000000" pitchFamily="2" charset="2"/>
            </a:endParaRPr>
          </a:p>
          <a:p>
            <a:pPr marL="0" indent="0" defTabSz="478928">
              <a:buNone/>
            </a:pPr>
            <a:r>
              <a:rPr lang="en-US" sz="1594" b="1" dirty="0" err="1">
                <a:solidFill>
                  <a:schemeClr val="tx1"/>
                </a:solidFill>
                <a:latin typeface="+mn-lt"/>
                <a:cs typeface="+mn-cs"/>
                <a:sym typeface="Wingdings" panose="05000000000000000000" pitchFamily="2" charset="2"/>
              </a:rPr>
              <a:t>Allarmi</a:t>
            </a:r>
            <a:r>
              <a:rPr lang="en-US" sz="1594" b="1" dirty="0">
                <a:solidFill>
                  <a:schemeClr val="tx1"/>
                </a:solidFill>
                <a:latin typeface="+mn-lt"/>
                <a:cs typeface="+mn-cs"/>
                <a:sym typeface="Wingdings" panose="05000000000000000000" pitchFamily="2" charset="2"/>
              </a:rPr>
              <a:t>:</a:t>
            </a:r>
          </a:p>
          <a:p>
            <a:pPr marL="0" indent="0" defTabSz="478928">
              <a:buNone/>
            </a:pPr>
            <a:r>
              <a:rPr lang="en-US" sz="1594" dirty="0">
                <a:solidFill>
                  <a:schemeClr val="tx1"/>
                </a:solidFill>
                <a:latin typeface="+mn-lt"/>
                <a:cs typeface="+mn-cs"/>
                <a:sym typeface="Wingdings" panose="05000000000000000000" pitchFamily="2" charset="2"/>
              </a:rPr>
              <a:t>-</a:t>
            </a:r>
            <a:r>
              <a:rPr lang="en-US" sz="1594" b="1" dirty="0">
                <a:solidFill>
                  <a:schemeClr val="tx1"/>
                </a:solidFill>
                <a:latin typeface="+mn-lt"/>
                <a:cs typeface="+mn-cs"/>
                <a:sym typeface="Wingdings" panose="05000000000000000000" pitchFamily="2" charset="2"/>
              </a:rPr>
              <a:t> </a:t>
            </a:r>
            <a:endParaRPr lang="it-IT" sz="1994" b="1" dirty="0">
              <a:solidFill>
                <a:schemeClr val="tx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263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Risparmio</a:t>
            </a:r>
            <a:r>
              <a:rPr lang="en-US" dirty="0"/>
              <a:t> </a:t>
            </a:r>
            <a:r>
              <a:rPr lang="en-US" dirty="0" err="1"/>
              <a:t>energetico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8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Team </a:t>
            </a:r>
            <a:r>
              <a:rPr lang="it-IT" dirty="0" err="1"/>
              <a:t>CocchiaGiannuzzi</a:t>
            </a:r>
            <a:r>
              <a:rPr lang="it-IT" dirty="0"/>
              <a:t> - Laboratorio </a:t>
            </a:r>
            <a:r>
              <a:rPr lang="it-IT" dirty="0" err="1"/>
              <a:t>IoT@UniMiB</a:t>
            </a:r>
            <a:endParaRPr lang="it-IT" dirty="0"/>
          </a:p>
        </p:txBody>
      </p:sp>
      <p:sp>
        <p:nvSpPr>
          <p:cNvPr id="7" name="Segnaposto contenuto 12">
            <a:extLst>
              <a:ext uri="{FF2B5EF4-FFF2-40B4-BE49-F238E27FC236}">
                <a16:creationId xmlns:a16="http://schemas.microsoft.com/office/drawing/2014/main" id="{F3C58F6E-E9B3-4DD2-99A4-BBF5BE6F1D3B}"/>
              </a:ext>
            </a:extLst>
          </p:cNvPr>
          <p:cNvSpPr txBox="1">
            <a:spLocks/>
          </p:cNvSpPr>
          <p:nvPr/>
        </p:nvSpPr>
        <p:spPr>
          <a:xfrm>
            <a:off x="0" y="1040052"/>
            <a:ext cx="9099121" cy="5428241"/>
          </a:xfrm>
          <a:prstGeom prst="rect">
            <a:avLst/>
          </a:prstGeom>
        </p:spPr>
        <p:txBody>
          <a:bodyPr vert="horz" lIns="130055" tIns="65028" rIns="130055" bIns="65028" numCol="1" rtlCol="0" anchor="t">
            <a:normAutofit/>
          </a:bodyPr>
          <a:lstStyle>
            <a:lvl1pPr marL="421930" indent="-421930" algn="l" defTabSz="843858" rtl="0" eaLnBrk="1" latinLnBrk="0" hangingPunct="1">
              <a:spcBef>
                <a:spcPts val="1846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201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4385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81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6578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87718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50000"/>
                  <a:lumOff val="50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109647" indent="-421930" algn="l" defTabSz="843858" rtl="0" eaLnBrk="1" latinLnBrk="0" hangingPunct="1">
              <a:spcBef>
                <a:spcPts val="554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charset="2"/>
              <a:buChar char="﹢"/>
              <a:defRPr sz="1687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320612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4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447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6400" indent="-210965" algn="l" defTabSz="8438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defTabSz="478928">
              <a:buFontTx/>
              <a:buChar char="-"/>
            </a:pPr>
            <a:r>
              <a:rPr lang="it-IT" sz="1800" b="1" dirty="0">
                <a:solidFill>
                  <a:schemeClr val="tx1"/>
                </a:solidFill>
                <a:latin typeface="+mj-lt"/>
                <a:cs typeface="+mn-cs"/>
              </a:rPr>
              <a:t>Deep </a:t>
            </a:r>
            <a:r>
              <a:rPr lang="it-IT" sz="1800" b="1" dirty="0" err="1">
                <a:solidFill>
                  <a:schemeClr val="tx1"/>
                </a:solidFill>
                <a:latin typeface="+mj-lt"/>
                <a:cs typeface="+mn-cs"/>
              </a:rPr>
              <a:t>sleep</a:t>
            </a:r>
            <a:endParaRPr lang="it-IT" sz="1800" b="1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Attivazione una volta al giorno (alle )</a:t>
            </a:r>
          </a:p>
          <a:p>
            <a:pPr marL="764828" lvl="1" indent="-342900" defTabSz="478928">
              <a:buFontTx/>
              <a:buChar char="-"/>
            </a:pPr>
            <a:r>
              <a:rPr lang="it-IT" sz="1606" b="1" dirty="0">
                <a:solidFill>
                  <a:schemeClr val="tx1"/>
                </a:solidFill>
                <a:latin typeface="+mj-lt"/>
                <a:cs typeface="+mn-cs"/>
              </a:rPr>
              <a:t> </a:t>
            </a: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Controllo temperatura con </a:t>
            </a:r>
            <a:r>
              <a:rPr lang="it-IT" sz="1600" i="1" dirty="0" err="1">
                <a:latin typeface="+mj-lt"/>
              </a:rPr>
              <a:t>OpenWeatherMap</a:t>
            </a:r>
            <a:endParaRPr lang="it-IT" sz="1606" i="1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764828" lvl="1" indent="-342900" defTabSz="478928">
              <a:buFontTx/>
              <a:buChar char="-"/>
            </a:pPr>
            <a:r>
              <a:rPr lang="it-IT" sz="1606" dirty="0">
                <a:solidFill>
                  <a:schemeClr val="tx1"/>
                </a:solidFill>
                <a:latin typeface="+mj-lt"/>
                <a:cs typeface="+mn-cs"/>
              </a:rPr>
              <a:t>Se la temperatura supera la soglia, attivazione ogni ora per le prossime 24h</a:t>
            </a:r>
          </a:p>
          <a:p>
            <a:pPr marL="764830" lvl="2" indent="-342900" defTabSz="478928">
              <a:buClr>
                <a:srgbClr val="808080"/>
              </a:buClr>
              <a:buFontTx/>
              <a:buChar char="-"/>
            </a:pPr>
            <a:endParaRPr lang="it-IT" sz="1800" dirty="0">
              <a:solidFill>
                <a:schemeClr val="tx1"/>
              </a:solidFill>
              <a:latin typeface="+mj-lt"/>
              <a:cs typeface="+mn-cs"/>
            </a:endParaRPr>
          </a:p>
          <a:p>
            <a:pPr marL="421640" lvl="1" indent="0">
              <a:buClr>
                <a:srgbClr val="808080"/>
              </a:buClr>
              <a:buFont typeface="Wingdings 2" charset="2"/>
              <a:buNone/>
            </a:pPr>
            <a:r>
              <a:rPr lang="it-IT" sz="1800" dirty="0">
                <a:latin typeface="+mj-lt"/>
                <a:cs typeface="Arial"/>
              </a:rPr>
              <a:t>Corrente </a:t>
            </a:r>
            <a:r>
              <a:rPr lang="it-IT" sz="1800" dirty="0" err="1">
                <a:latin typeface="+mj-lt"/>
                <a:cs typeface="Arial"/>
              </a:rPr>
              <a:t>idle</a:t>
            </a:r>
            <a:r>
              <a:rPr lang="it-IT" sz="1800" dirty="0">
                <a:latin typeface="+mj-lt"/>
                <a:cs typeface="Arial"/>
              </a:rPr>
              <a:t> servo </a:t>
            </a:r>
            <a:r>
              <a:rPr lang="it-IT" sz="1600" dirty="0"/>
              <a:t>~</a:t>
            </a:r>
            <a:r>
              <a:rPr lang="it-IT" sz="1800" dirty="0">
                <a:latin typeface="+mj-lt"/>
                <a:cs typeface="Arial"/>
              </a:rPr>
              <a:t>3mA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>
                <a:latin typeface="+mj-lt"/>
                <a:cs typeface="Arial"/>
              </a:rPr>
              <a:t>Regolatore di tensione </a:t>
            </a:r>
            <a:r>
              <a:rPr lang="it-IT" sz="1600" dirty="0"/>
              <a:t>~0.</a:t>
            </a:r>
            <a:r>
              <a:rPr lang="it-IT" sz="1800" dirty="0">
                <a:latin typeface="+mj-lt"/>
                <a:cs typeface="Arial"/>
              </a:rPr>
              <a:t>4mA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 err="1">
                <a:latin typeface="+mj-lt"/>
                <a:cs typeface="Arial"/>
              </a:rPr>
              <a:t>Relay</a:t>
            </a:r>
            <a:r>
              <a:rPr lang="it-IT" sz="1800" dirty="0">
                <a:latin typeface="+mj-lt"/>
                <a:cs typeface="Arial"/>
              </a:rPr>
              <a:t> 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>
                <a:latin typeface="+mj-lt"/>
                <a:cs typeface="Arial"/>
              </a:rPr>
              <a:t>DHT22 200</a:t>
            </a:r>
            <a:r>
              <a:rPr lang="it-IT" sz="1600" dirty="0"/>
              <a:t>µ</a:t>
            </a:r>
            <a:r>
              <a:rPr lang="it-IT" sz="1800" dirty="0">
                <a:latin typeface="+mj-lt"/>
                <a:cs typeface="Arial"/>
              </a:rPr>
              <a:t>A</a:t>
            </a:r>
          </a:p>
          <a:p>
            <a:pPr marL="421640" lvl="1" indent="0">
              <a:buClr>
                <a:srgbClr val="808080"/>
              </a:buClr>
              <a:buNone/>
            </a:pPr>
            <a:r>
              <a:rPr lang="it-IT" sz="1800" dirty="0" err="1">
                <a:latin typeface="+mj-lt"/>
                <a:cs typeface="Arial"/>
              </a:rPr>
              <a:t>Soil</a:t>
            </a:r>
            <a:r>
              <a:rPr lang="it-IT" sz="1800" dirty="0">
                <a:latin typeface="+mj-lt"/>
                <a:cs typeface="Arial"/>
              </a:rPr>
              <a:t> </a:t>
            </a:r>
            <a:r>
              <a:rPr lang="it-IT" sz="1800" dirty="0" err="1">
                <a:latin typeface="+mj-lt"/>
                <a:cs typeface="Arial"/>
              </a:rPr>
              <a:t>moisture</a:t>
            </a:r>
            <a:r>
              <a:rPr lang="it-IT" sz="1800" dirty="0">
                <a:latin typeface="+mj-lt"/>
                <a:cs typeface="Arial"/>
              </a:rPr>
              <a:t> sensor</a:t>
            </a:r>
            <a:r>
              <a:rPr lang="it-IT" sz="1600" dirty="0"/>
              <a:t> ~</a:t>
            </a:r>
            <a:r>
              <a:rPr lang="it-IT" sz="1800" dirty="0">
                <a:latin typeface="+mj-lt"/>
                <a:cs typeface="Arial"/>
              </a:rPr>
              <a:t>2mA</a:t>
            </a: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+mj-lt"/>
              <a:cs typeface="Arial"/>
            </a:endParaRPr>
          </a:p>
          <a:p>
            <a:pPr marL="421640" lvl="1" indent="0">
              <a:buClr>
                <a:srgbClr val="808080"/>
              </a:buClr>
              <a:buNone/>
            </a:pPr>
            <a:endParaRPr lang="it-IT" sz="1800" dirty="0">
              <a:latin typeface="+mj-lt"/>
              <a:cs typeface="Arial"/>
            </a:endParaRPr>
          </a:p>
          <a:p>
            <a:pPr marL="421640" lvl="1" indent="0">
              <a:buClr>
                <a:srgbClr val="808080"/>
              </a:buClr>
              <a:buFont typeface="Wingdings 2" charset="2"/>
              <a:buNone/>
            </a:pPr>
            <a:endParaRPr lang="it-IT" sz="1800" dirty="0">
              <a:latin typeface="+mj-lt"/>
              <a:cs typeface="Arial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7BDC099-4641-4610-9E8D-09024C283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548" y="100650"/>
            <a:ext cx="6011114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607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470BA-3007-184B-AF37-345D6F80A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171237-E74B-F34B-A6AD-2ADA04AB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32E7-CD1C-8649-98ED-2ABDE863B9F8}" type="slidenum">
              <a:rPr lang="it-IT" smtClean="0"/>
              <a:pPr/>
              <a:t>9</a:t>
            </a:fld>
            <a:endParaRPr lang="it-IT" dirty="0" err="1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76E258-63A7-EF47-A9E2-09FA8F14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Team CocchiaGiannuzzi - Laboratorio IoT@UniMiB</a:t>
            </a:r>
            <a:endParaRPr lang="it-IT" dirty="0"/>
          </a:p>
        </p:txBody>
      </p:sp>
      <p:pic>
        <p:nvPicPr>
          <p:cNvPr id="12" name="Immagine 11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F95DCEFE-3C89-4D90-8452-C98CFF874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5" y="981977"/>
            <a:ext cx="9007090" cy="542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418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ell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Sel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repuscolo">
      <a:majorFont>
        <a:latin typeface="Century Gothic"/>
        <a:ea typeface=""/>
        <a:cs typeface=""/>
        <a:font script="Jpan" typeface="ＭＳ Ｐゴシック"/>
      </a:majorFont>
      <a:minorFont>
        <a:latin typeface="Century Gothic"/>
        <a:ea typeface=""/>
        <a:cs typeface=""/>
        <a:font script="Jpan" typeface="ＭＳ Ｐゴシック"/>
      </a:minorFont>
    </a:fontScheme>
    <a:fmtScheme name="Sella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Sella.thmx</Template>
  <TotalTime>0</TotalTime>
  <Words>390</Words>
  <Application>Microsoft Office PowerPoint</Application>
  <PresentationFormat>Presentazione su schermo (4:3)</PresentationFormat>
  <Paragraphs>113</Paragraphs>
  <Slides>10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Courier New</vt:lpstr>
      <vt:lpstr>Wingdings 2</vt:lpstr>
      <vt:lpstr>Sella</vt:lpstr>
      <vt:lpstr>1_Sella</vt:lpstr>
      <vt:lpstr>2_Sella</vt:lpstr>
      <vt:lpstr>Presentazione standard di PowerPoint</vt:lpstr>
      <vt:lpstr>Materials</vt:lpstr>
      <vt:lpstr>Method</vt:lpstr>
      <vt:lpstr>Method</vt:lpstr>
      <vt:lpstr>MQTT</vt:lpstr>
      <vt:lpstr>Method</vt:lpstr>
      <vt:lpstr>Telegram Bot</vt:lpstr>
      <vt:lpstr>Risparmio energetico</vt:lpstr>
      <vt:lpstr>Web Server</vt:lpstr>
      <vt:lpstr>Final remarks</vt:lpstr>
    </vt:vector>
  </TitlesOfParts>
  <Company>unisa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Informatica Applicata</dc:title>
  <dc:creator>Paolo</dc:creator>
  <cp:lastModifiedBy>Lisa .</cp:lastModifiedBy>
  <cp:revision>776</cp:revision>
  <cp:lastPrinted>2019-04-08T11:17:13Z</cp:lastPrinted>
  <dcterms:created xsi:type="dcterms:W3CDTF">2011-04-16T15:48:33Z</dcterms:created>
  <dcterms:modified xsi:type="dcterms:W3CDTF">2021-06-22T01:19:07Z</dcterms:modified>
</cp:coreProperties>
</file>